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4" r:id="rId3"/>
    <p:sldId id="462" r:id="rId4"/>
    <p:sldId id="266" r:id="rId5"/>
    <p:sldId id="259" r:id="rId6"/>
    <p:sldId id="258" r:id="rId7"/>
    <p:sldId id="268" r:id="rId8"/>
    <p:sldId id="274" r:id="rId9"/>
    <p:sldId id="499" r:id="rId10"/>
    <p:sldId id="498" r:id="rId11"/>
    <p:sldId id="260" r:id="rId12"/>
  </p:sldIdLst>
  <p:sldSz cx="9144000" cy="5143500" type="screen16x9"/>
  <p:notesSz cx="7315200" cy="9601200"/>
  <p:defaultTextStyle>
    <a:defPPr>
      <a:defRPr lang="en-US"/>
    </a:defPPr>
    <a:lvl1pPr marL="0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4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6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27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0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2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72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54" algn="l" defTabSz="9141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pos="5645">
          <p15:clr>
            <a:srgbClr val="A4A3A4"/>
          </p15:clr>
        </p15:guide>
        <p15:guide id="4" pos="113">
          <p15:clr>
            <a:srgbClr val="A4A3A4"/>
          </p15:clr>
        </p15:guide>
        <p15:guide id="5" pos="2826">
          <p15:clr>
            <a:srgbClr val="A4A3A4"/>
          </p15:clr>
        </p15:guide>
        <p15:guide id="6">
          <p15:clr>
            <a:srgbClr val="A4A3A4"/>
          </p15:clr>
        </p15:guide>
        <p15:guide id="7" pos="29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53"/>
    <a:srgbClr val="828282"/>
    <a:srgbClr val="252B78"/>
    <a:srgbClr val="D7D7D7"/>
    <a:srgbClr val="BEBEBE"/>
    <a:srgbClr val="B4CDFF"/>
    <a:srgbClr val="006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 showGuides="1">
      <p:cViewPr varScale="1">
        <p:scale>
          <a:sx n="83" d="100"/>
          <a:sy n="83" d="100"/>
        </p:scale>
        <p:origin x="108" y="822"/>
      </p:cViewPr>
      <p:guideLst>
        <p:guide orient="horz" pos="667"/>
        <p:guide orient="horz" pos="3026"/>
        <p:guide pos="5645"/>
        <p:guide pos="113"/>
        <p:guide pos="2826"/>
        <p:guide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82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111C53DF-2690-430E-B7CA-A731BF86A771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BDD94C4-0903-48D5-9994-FAF27FBD55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81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D503C627-FC13-4FB3-B922-4B64E670A729}" type="datetimeFigureOut">
              <a:rPr lang="de-DE" smtClean="0"/>
              <a:t>07.02.2020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DDBC45A2-3D50-4422-A0B5-26ECB7F909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8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4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46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27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0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92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72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54" algn="l" defTabSz="9141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856" indent="-283022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2087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4921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7756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0590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342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6259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909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CE4F9F-D80A-45ED-8833-9FF0CA6642BE}" type="slidenum">
              <a:rPr lang="de-DE" sz="1200" b="0"/>
              <a:pPr/>
              <a:t>1</a:t>
            </a:fld>
            <a:endParaRPr lang="de-DE" sz="1200" b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856" indent="-283022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2087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4921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7756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0590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342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6259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909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839838-54EE-4FAA-A8ED-9297E22EF9E1}" type="slidenum">
              <a:rPr lang="de-DE" sz="1200" b="0"/>
              <a:pPr/>
              <a:t>3</a:t>
            </a:fld>
            <a:endParaRPr lang="de-DE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FD7-5316-4AAD-8315-2F39CAA17D30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FD7-5316-4AAD-8315-2F39CAA17D30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856" indent="-283022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2087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4921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7756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0590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342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6259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909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72173-25E1-4A00-B33B-88F47FA6E2FD}" type="slidenum">
              <a:rPr lang="de-DE" sz="1200" b="0"/>
              <a:pPr/>
              <a:t>7</a:t>
            </a:fld>
            <a:endParaRPr lang="de-DE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045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0" y="4560890"/>
            <a:ext cx="5851525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856" indent="-283022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2087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4921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7756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0590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342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6259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909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72173-25E1-4A00-B33B-88F47FA6E2FD}" type="slidenum">
              <a:rPr lang="de-DE" sz="1200" b="0"/>
              <a:pPr/>
              <a:t>8</a:t>
            </a:fld>
            <a:endParaRPr lang="de-DE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045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0" y="4560890"/>
            <a:ext cx="5851525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856" indent="-283022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2087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4921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7756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0590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342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6259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909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72173-25E1-4A00-B33B-88F47FA6E2FD}" type="slidenum">
              <a:rPr lang="de-DE" sz="1200" b="0"/>
              <a:pPr/>
              <a:t>9</a:t>
            </a:fld>
            <a:endParaRPr lang="de-DE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045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0" y="4560890"/>
            <a:ext cx="5851525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5856" indent="-283022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2087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84921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7756" indent="-226418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0590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4342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96259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49095" indent="-226418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072173-25E1-4A00-B33B-88F47FA6E2FD}" type="slidenum">
              <a:rPr lang="de-DE" sz="1200" b="0"/>
              <a:pPr/>
              <a:t>10</a:t>
            </a:fld>
            <a:endParaRPr lang="de-DE" sz="12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0450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40" y="4560890"/>
            <a:ext cx="5851525" cy="4319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61355" y="1117620"/>
            <a:ext cx="7787283" cy="742950"/>
          </a:xfrm>
        </p:spPr>
        <p:txBody>
          <a:bodyPr anchor="b" anchorCtr="0"/>
          <a:lstStyle>
            <a:lvl1pPr algn="l">
              <a:defRPr sz="2800" b="1">
                <a:solidFill>
                  <a:srgbClr val="252B7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60001" y="1873620"/>
            <a:ext cx="7788770" cy="4000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646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082" indent="0" algn="ctr">
              <a:buNone/>
            </a:lvl2pPr>
            <a:lvl3pPr marL="914164" indent="0" algn="ctr">
              <a:buNone/>
            </a:lvl3pPr>
            <a:lvl4pPr marL="1371246" indent="0" algn="ctr">
              <a:buNone/>
            </a:lvl4pPr>
            <a:lvl5pPr marL="1828327" indent="0" algn="ctr">
              <a:buNone/>
            </a:lvl5pPr>
            <a:lvl6pPr marL="2285410" indent="0" algn="ctr">
              <a:buNone/>
            </a:lvl6pPr>
            <a:lvl7pPr marL="2742492" indent="0" algn="ctr">
              <a:buNone/>
            </a:lvl7pPr>
            <a:lvl8pPr marL="3199572" indent="0" algn="ctr">
              <a:buNone/>
            </a:lvl8pPr>
            <a:lvl9pPr marL="3656654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17638" y="2405836"/>
            <a:ext cx="4131000" cy="232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7" name="Gerade Verbindung 6"/>
          <p:cNvSpPr>
            <a:spLocks noChangeShapeType="1"/>
          </p:cNvSpPr>
          <p:nvPr userDrawn="1"/>
        </p:nvSpPr>
        <p:spPr bwMode="auto">
          <a:xfrm>
            <a:off x="180000" y="987574"/>
            <a:ext cx="8781438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kumimoji="0" lang="en-US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7382372" y="180976"/>
            <a:ext cx="1569416" cy="621847"/>
            <a:chOff x="7382372" y="180976"/>
            <a:chExt cx="1569416" cy="621847"/>
          </a:xfrm>
        </p:grpSpPr>
        <p:pic>
          <p:nvPicPr>
            <p:cNvPr id="10" name="Grafik 9"/>
            <p:cNvPicPr preferRelativeResize="0"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372" y="186259"/>
              <a:ext cx="862036" cy="616564"/>
            </a:xfrm>
            <a:prstGeom prst="rect">
              <a:avLst/>
            </a:prstGeom>
          </p:spPr>
        </p:pic>
        <p:pic>
          <p:nvPicPr>
            <p:cNvPr id="11" name="Grafik 10"/>
            <p:cNvPicPr preferRelativeResize="0"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533" y="180976"/>
              <a:ext cx="665255" cy="621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4323-A1C4-4C74-9B49-0AF5EF3AAB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8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BC3BDB-6224-4C25-B583-AF513C22CD5B}" type="datetime1">
              <a:rPr lang="en-US" smtClean="0"/>
              <a:pPr>
                <a:defRPr/>
              </a:pPr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D7902E-2C2B-4F49-85DC-41BBB020B6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6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0557329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6C79F4-0013-4C9F-8574-14F677DD8A31}" type="datetime1">
              <a:rPr lang="en-US" smtClean="0"/>
              <a:pPr>
                <a:defRPr/>
              </a:pPr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67A9FA-5EC8-4DC3-9906-D104154DB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54939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3A181E-9DFE-4CD8-B0A4-CD0F77BB0840}" type="datetime1">
              <a:rPr lang="en-US" smtClean="0"/>
              <a:pPr>
                <a:defRPr/>
              </a:pPr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F50ED2-FD92-47EA-BF16-3563FB51D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6112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2"/>
          </p:nvPr>
        </p:nvSpPr>
        <p:spPr>
          <a:xfrm>
            <a:off x="179388" y="1069200"/>
            <a:ext cx="8782050" cy="37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228850"/>
            <a:ext cx="7105030" cy="800100"/>
          </a:xfrm>
        </p:spPr>
        <p:txBody>
          <a:bodyPr anchor="b" anchorCtr="0"/>
          <a:lstStyle>
            <a:lvl1pPr algn="r">
              <a:buNone/>
              <a:defRPr sz="2800" b="1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3608" y="3200400"/>
            <a:ext cx="710503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179387" y="1069199"/>
            <a:ext cx="4302000" cy="372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62000" y="1069199"/>
            <a:ext cx="4302000" cy="372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9387" y="1069200"/>
            <a:ext cx="4302000" cy="379380"/>
          </a:xfrm>
          <a:noFill/>
          <a:ln>
            <a:noFill/>
          </a:ln>
        </p:spPr>
        <p:txBody>
          <a:bodyPr lIns="172800" anchor="b" anchorCtr="0">
            <a:noAutofit/>
          </a:bodyPr>
          <a:lstStyle>
            <a:lvl1pPr marL="0" indent="0">
              <a:buNone/>
              <a:defRPr sz="2000" b="1">
                <a:solidFill>
                  <a:srgbClr val="4646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2000" y="1069200"/>
            <a:ext cx="4302000" cy="386524"/>
          </a:xfrm>
          <a:noFill/>
          <a:ln>
            <a:noFill/>
          </a:ln>
        </p:spPr>
        <p:txBody>
          <a:bodyPr lIns="180000" anchor="b" anchorCtr="0"/>
          <a:lstStyle>
            <a:lvl1pPr marL="0" indent="0">
              <a:buNone/>
              <a:defRPr sz="2000" b="1">
                <a:solidFill>
                  <a:srgbClr val="46465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179388" y="1537199"/>
            <a:ext cx="4302000" cy="3258000"/>
          </a:xfrm>
        </p:spPr>
        <p:txBody>
          <a:bodyPr/>
          <a:lstStyle>
            <a:lvl1pPr>
              <a:defRPr>
                <a:solidFill>
                  <a:srgbClr val="4646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62000" y="1537199"/>
            <a:ext cx="4302000" cy="3258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488" y="853200"/>
            <a:ext cx="2448000" cy="630000"/>
          </a:xfrm>
        </p:spPr>
        <p:txBody>
          <a:bodyPr anchor="b" anchorCtr="0">
            <a:noAutofit/>
          </a:bodyPr>
          <a:lstStyle>
            <a:lvl1pPr algn="l">
              <a:buNone/>
              <a:defRPr sz="1400" b="1">
                <a:solidFill>
                  <a:srgbClr val="4646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180001" y="349200"/>
            <a:ext cx="6155712" cy="443552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 userDrawn="1"/>
        </p:nvSpPr>
        <p:spPr bwMode="auto">
          <a:xfrm>
            <a:off x="180000" y="4851400"/>
            <a:ext cx="8780400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2"/>
          </p:nvPr>
        </p:nvSpPr>
        <p:spPr>
          <a:xfrm>
            <a:off x="6516488" y="1563638"/>
            <a:ext cx="2448000" cy="3221087"/>
          </a:xfrm>
        </p:spPr>
        <p:txBody>
          <a:bodyPr/>
          <a:lstStyle>
            <a:lvl1pPr marL="180975" indent="-180975">
              <a:defRPr sz="1400"/>
            </a:lvl1pPr>
            <a:lvl2pPr marL="361950" indent="-180975">
              <a:defRPr sz="1400"/>
            </a:lvl2pPr>
            <a:lvl3pPr marL="542925" indent="-180975">
              <a:defRPr sz="1400"/>
            </a:lvl3pPr>
            <a:lvl4pPr marL="712788" indent="-169863">
              <a:defRPr sz="1400"/>
            </a:lvl4pPr>
            <a:lvl5pPr marL="1074738" indent="-180975"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76" y="4963536"/>
            <a:ext cx="1791012" cy="72000"/>
          </a:xfrm>
          <a:prstGeom prst="rect">
            <a:avLst/>
          </a:prstGeom>
        </p:spPr>
      </p:pic>
      <p:pic>
        <p:nvPicPr>
          <p:cNvPr id="11" name="Grafik 10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33" y="180976"/>
            <a:ext cx="665255" cy="62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7534"/>
            <a:ext cx="612068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utiger LT 65 Bold" panose="020B0803030504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6176"/>
            <a:ext cx="8229600" cy="3171799"/>
          </a:xfrm>
        </p:spPr>
        <p:txBody>
          <a:bodyPr/>
          <a:lstStyle>
            <a:lvl1pPr>
              <a:defRPr>
                <a:latin typeface="Frutiger LT 55 Roman" panose="020B0602020204020204" pitchFamily="34" charset="0"/>
              </a:defRPr>
            </a:lvl1pPr>
            <a:lvl2pPr>
              <a:defRPr>
                <a:latin typeface="Frutiger LT 55 Roman" panose="020B0602020204020204" pitchFamily="34" charset="0"/>
              </a:defRPr>
            </a:lvl2pPr>
            <a:lvl3pPr>
              <a:defRPr>
                <a:latin typeface="Frutiger LT 55 Roman" panose="020B0602020204020204" pitchFamily="34" charset="0"/>
              </a:defRPr>
            </a:lvl3pPr>
            <a:lvl4pPr>
              <a:defRPr>
                <a:latin typeface="Frutiger LT 55 Roman" panose="020B0602020204020204" pitchFamily="34" charset="0"/>
              </a:defRPr>
            </a:lvl4pPr>
            <a:lvl5pPr>
              <a:defRPr>
                <a:latin typeface="Frutiger LT 55 Roman" panose="020B06020202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803999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7" fontAlgn="auto">
              <a:spcBef>
                <a:spcPts val="0"/>
              </a:spcBef>
              <a:spcAft>
                <a:spcPts val="0"/>
              </a:spcAft>
            </a:pPr>
            <a:fld id="{333EF5C2-4EED-4C3D-B140-2872D8FAEC8F}" type="datetime5">
              <a:rPr lang="en-GB">
                <a:solidFill>
                  <a:prstClr val="black"/>
                </a:solidFill>
                <a:latin typeface="Arial"/>
              </a:rPr>
              <a:pPr defTabSz="914357" fontAlgn="auto">
                <a:spcBef>
                  <a:spcPts val="0"/>
                </a:spcBef>
                <a:spcAft>
                  <a:spcPts val="0"/>
                </a:spcAft>
              </a:pPr>
              <a:t>7-Feb-20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828282"/>
                </a:solidFill>
              </a:rPr>
              <a:t>AVA GmbH &amp; Co. KG</a:t>
            </a:r>
            <a:endParaRPr lang="de-DE">
              <a:solidFill>
                <a:srgbClr val="828282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5FB-AF2E-4442-BC51-5CACF8B2CAED}" type="slidenum">
              <a:rPr lang="de-DE" smtClean="0">
                <a:solidFill>
                  <a:srgbClr val="828282"/>
                </a:solidFill>
              </a:rPr>
              <a:pPr/>
              <a:t>‹#›</a:t>
            </a:fld>
            <a:endParaRPr lang="de-DE">
              <a:solidFill>
                <a:srgbClr val="828282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83519"/>
            <a:ext cx="1115616" cy="7920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0519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7534"/>
            <a:ext cx="612068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utiger LT 65 Bold" panose="020B0803030504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6176"/>
            <a:ext cx="8229600" cy="3171799"/>
          </a:xfrm>
        </p:spPr>
        <p:txBody>
          <a:bodyPr/>
          <a:lstStyle>
            <a:lvl1pPr>
              <a:defRPr>
                <a:latin typeface="Frutiger LT 55 Roman" panose="020B0602020204020204" pitchFamily="34" charset="0"/>
              </a:defRPr>
            </a:lvl1pPr>
            <a:lvl2pPr>
              <a:defRPr>
                <a:latin typeface="Frutiger LT 55 Roman" panose="020B0602020204020204" pitchFamily="34" charset="0"/>
              </a:defRPr>
            </a:lvl2pPr>
            <a:lvl3pPr>
              <a:defRPr>
                <a:latin typeface="Frutiger LT 55 Roman" panose="020B0602020204020204" pitchFamily="34" charset="0"/>
              </a:defRPr>
            </a:lvl3pPr>
            <a:lvl4pPr>
              <a:defRPr>
                <a:latin typeface="Frutiger LT 55 Roman" panose="020B0602020204020204" pitchFamily="34" charset="0"/>
              </a:defRPr>
            </a:lvl4pPr>
            <a:lvl5pPr>
              <a:defRPr>
                <a:latin typeface="Frutiger LT 55 Roman" panose="020B06020202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803999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357" fontAlgn="auto">
              <a:spcBef>
                <a:spcPts val="0"/>
              </a:spcBef>
              <a:spcAft>
                <a:spcPts val="0"/>
              </a:spcAft>
            </a:pPr>
            <a:fld id="{333EF5C2-4EED-4C3D-B140-2872D8FAEC8F}" type="datetime5">
              <a:rPr lang="en-GB">
                <a:solidFill>
                  <a:prstClr val="black"/>
                </a:solidFill>
                <a:latin typeface="Arial"/>
              </a:rPr>
              <a:pPr defTabSz="914357" fontAlgn="auto">
                <a:spcBef>
                  <a:spcPts val="0"/>
                </a:spcBef>
                <a:spcAft>
                  <a:spcPts val="0"/>
                </a:spcAft>
              </a:pPr>
              <a:t>7-Feb-20</a:t>
            </a:fld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828282"/>
                </a:solidFill>
              </a:rPr>
              <a:t>AVA GmbH &amp; Co. KG</a:t>
            </a:r>
            <a:endParaRPr lang="de-DE">
              <a:solidFill>
                <a:srgbClr val="828282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5FB-AF2E-4442-BC51-5CACF8B2CAED}" type="slidenum">
              <a:rPr lang="de-DE" smtClean="0">
                <a:solidFill>
                  <a:srgbClr val="828282"/>
                </a:solidFill>
              </a:rPr>
              <a:pPr/>
              <a:t>‹#›</a:t>
            </a:fld>
            <a:endParaRPr lang="de-DE">
              <a:solidFill>
                <a:srgbClr val="828282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83519"/>
            <a:ext cx="1115616" cy="7920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40209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60000" y="108000"/>
            <a:ext cx="7452059" cy="79208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80000" y="1069199"/>
            <a:ext cx="8770158" cy="3726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50874" y="4916550"/>
            <a:ext cx="5649317" cy="1440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0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79512" y="4916550"/>
            <a:ext cx="288032" cy="1440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80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180000" y="4851400"/>
            <a:ext cx="8780400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kumimoji="0"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76" y="4963536"/>
            <a:ext cx="1791012" cy="72000"/>
          </a:xfrm>
          <a:prstGeom prst="rect">
            <a:avLst/>
          </a:prstGeom>
        </p:spPr>
      </p:pic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180000" y="987574"/>
            <a:ext cx="8781438" cy="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kumimoji="0" lang="en-US" dirty="0"/>
          </a:p>
        </p:txBody>
      </p:sp>
      <p:pic>
        <p:nvPicPr>
          <p:cNvPr id="10" name="Grafik 9"/>
          <p:cNvPicPr preferRelativeResize="0"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33" y="180976"/>
            <a:ext cx="665255" cy="62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2" r:id="rId6"/>
    <p:sldLayoutId id="2147483930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b="1" kern="1200">
          <a:solidFill>
            <a:srgbClr val="252B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32000" indent="-252000" algn="l" rtl="0" eaLnBrk="1" latinLnBrk="0" hangingPunct="1">
        <a:spcBef>
          <a:spcPts val="600"/>
        </a:spcBef>
        <a:buClr>
          <a:srgbClr val="252B78"/>
        </a:buClr>
        <a:buSzPct val="76000"/>
        <a:buFont typeface="Wingdings" panose="05000000000000000000" pitchFamily="2" charset="2"/>
        <a:buChar char="§"/>
        <a:defRPr kumimoji="0" sz="2400" kern="1200">
          <a:solidFill>
            <a:srgbClr val="4646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000" indent="-252000" algn="l" rtl="0" eaLnBrk="1" latinLnBrk="0" hangingPunct="1">
        <a:spcBef>
          <a:spcPts val="500"/>
        </a:spcBef>
        <a:buClr>
          <a:srgbClr val="0064B9"/>
        </a:buClr>
        <a:buSzPct val="76000"/>
        <a:buFont typeface="Wingdings" panose="05000000000000000000" pitchFamily="2" charset="2"/>
        <a:buChar char="§"/>
        <a:defRPr kumimoji="0" sz="2300" kern="1200">
          <a:solidFill>
            <a:srgbClr val="4646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6000" indent="-252000" algn="l" rtl="0" eaLnBrk="1" latinLnBrk="0" hangingPunct="1">
        <a:spcBef>
          <a:spcPts val="500"/>
        </a:spcBef>
        <a:buClr>
          <a:srgbClr val="B4CDFF"/>
        </a:buClr>
        <a:buSzPct val="76000"/>
        <a:buFont typeface="Wingdings" panose="05000000000000000000" pitchFamily="2" charset="2"/>
        <a:buChar char="§"/>
        <a:defRPr kumimoji="0" sz="2000" kern="1200">
          <a:solidFill>
            <a:srgbClr val="4646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8000" indent="-252000" algn="l" rtl="0" eaLnBrk="1" latinLnBrk="0" hangingPunct="1">
        <a:spcBef>
          <a:spcPts val="400"/>
        </a:spcBef>
        <a:buClr>
          <a:srgbClr val="828282"/>
        </a:buClr>
        <a:buSzPct val="70000"/>
        <a:buFont typeface="Wingdings" panose="05000000000000000000" pitchFamily="2" charset="2"/>
        <a:buChar char="§"/>
        <a:defRPr kumimoji="0" sz="1800" kern="1200">
          <a:solidFill>
            <a:srgbClr val="4646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52000" algn="l" rtl="0" eaLnBrk="1" latinLnBrk="0" hangingPunct="1">
        <a:spcBef>
          <a:spcPts val="300"/>
        </a:spcBef>
        <a:buClr>
          <a:srgbClr val="BEBEBE"/>
        </a:buClr>
        <a:buSzPct val="70000"/>
        <a:buFont typeface="Wingdings" panose="05000000000000000000" pitchFamily="2" charset="2"/>
        <a:buChar char="§"/>
        <a:defRPr kumimoji="0" sz="1600" kern="1200">
          <a:solidFill>
            <a:srgbClr val="4646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495" indent="-182832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327" indent="-182832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160" indent="-182832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3992" indent="-182832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mutterunfiltered.com/" TargetMode="External"/><Relationship Id="rId2" Type="http://schemas.openxmlformats.org/officeDocument/2006/relationships/hyperlink" Target="mailto:barry.perlmutter@bhs-filtration.com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hyperlink" Target="http://www.bhs-filtrati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85850"/>
            <a:ext cx="8686800" cy="36004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600" b="1" dirty="0">
                <a:latin typeface="Arial" pitchFamily="34" charset="0"/>
              </a:rPr>
            </a:br>
            <a:br>
              <a:rPr lang="en-US" sz="3600" dirty="0">
                <a:latin typeface="Arial" pitchFamily="34" charset="0"/>
              </a:rPr>
            </a:br>
            <a:r>
              <a:rPr lang="en-US" sz="3600" dirty="0"/>
              <a:t>Overview of BHS Process Technologies: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Filtration, Cake Washing, Dewatering &amp; </a:t>
            </a:r>
            <a:br>
              <a:rPr lang="en-US" sz="3600" dirty="0"/>
            </a:br>
            <a:r>
              <a:rPr lang="en-US" sz="3600" dirty="0"/>
              <a:t>Drying, Mixing &amp; Reacting</a:t>
            </a:r>
            <a:br>
              <a:rPr lang="en-US" sz="3600" dirty="0">
                <a:latin typeface="Arial" pitchFamily="34" charset="0"/>
              </a:rPr>
            </a:br>
            <a:br>
              <a:rPr lang="en-US" sz="40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Barry A. Perlmutter</a:t>
            </a:r>
            <a:br>
              <a:rPr lang="en-US" sz="32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President &amp; Managing Director</a:t>
            </a:r>
            <a:br>
              <a:rPr lang="en-US" sz="3200" dirty="0">
                <a:latin typeface="Arial" pitchFamily="34" charset="0"/>
              </a:rPr>
            </a:br>
            <a:br>
              <a:rPr lang="en-US" sz="3200" dirty="0">
                <a:latin typeface="Arial" pitchFamily="34" charset="0"/>
              </a:rPr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71450"/>
            <a:ext cx="7772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itchFamily="34" charset="0"/>
                <a:ea typeface="+mj-ea"/>
                <a:cs typeface="+mj-cs"/>
              </a:rPr>
              <a:t>BHS-Sonthofen Inc.</a:t>
            </a:r>
            <a:r>
              <a:rPr lang="en-US" sz="3600" b="1" dirty="0">
                <a:solidFill>
                  <a:schemeClr val="accent2"/>
                </a:solidFill>
                <a:latin typeface="Arial" pitchFamily="34" charset="0"/>
                <a:ea typeface="+mj-ea"/>
                <a:cs typeface="+mj-cs"/>
              </a:rPr>
              <a:t> </a:t>
            </a:r>
            <a:br>
              <a:rPr lang="en-US" sz="3600" b="1" dirty="0">
                <a:solidFill>
                  <a:srgbClr val="252B78"/>
                </a:solidFill>
                <a:latin typeface="Arial" pitchFamily="34" charset="0"/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13881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1450"/>
            <a:ext cx="8001000" cy="685800"/>
          </a:xfrm>
          <a:noFill/>
        </p:spPr>
        <p:txBody>
          <a:bodyPr>
            <a:noAutofit/>
          </a:bodyPr>
          <a:lstStyle/>
          <a:p>
            <a:r>
              <a:rPr lang="en-US" sz="3600" dirty="0"/>
              <a:t>Summary:  BHS Process Solutions</a:t>
            </a:r>
            <a:endParaRPr lang="de-DE" sz="36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" y="1011600"/>
            <a:ext cx="883920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100" dirty="0"/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Process Design with lab and pilot testing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BHS Process Technologies: 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Filtration, Cake Washing &amp; Dewatering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AVA Mixing, Reacting &amp; Drying to “Bone-Dry” Powder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“Integrated-Continuum” Process Solutions</a:t>
            </a:r>
            <a:endParaRPr 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Project &amp; Process Engineering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Complete Turnkey Technology Systems: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PLC Controls, Tanks, Pumps, Piping/</a:t>
            </a:r>
            <a:r>
              <a:rPr lang="en-US" sz="2400" dirty="0" err="1">
                <a:latin typeface="+mn-lt"/>
              </a:rPr>
              <a:t>Wiring,Structures</a:t>
            </a:r>
            <a:r>
              <a:rPr lang="en-US" sz="2400" dirty="0">
                <a:latin typeface="+mn-lt"/>
              </a:rPr>
              <a:t>  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Performance Guarantees &amp; Testing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Commissioning, Spare Parts &amp; Service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41019" y="1524001"/>
            <a:ext cx="60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sz="12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994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1" y="1600200"/>
            <a:ext cx="836771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028700"/>
            <a:ext cx="8991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800" b="1" dirty="0">
                <a:solidFill>
                  <a:prstClr val="black"/>
                </a:solidFill>
              </a:rPr>
              <a:t>Barry A. Perlmutter, President &amp; Managing Director </a:t>
            </a:r>
          </a:p>
          <a:p>
            <a:pPr marL="540000" indent="-396000" algn="just">
              <a:buSzPct val="70000"/>
            </a:pPr>
            <a:endParaRPr lang="en-US" sz="1200" b="1" dirty="0">
              <a:solidFill>
                <a:prstClr val="black"/>
              </a:solidFill>
            </a:endParaRPr>
          </a:p>
          <a:p>
            <a:pPr marL="540000" indent="-396000" algn="just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E-mail: 	</a:t>
            </a:r>
            <a:r>
              <a:rPr lang="en-US" sz="2400" b="1" dirty="0">
                <a:solidFill>
                  <a:prstClr val="black"/>
                </a:solidFill>
                <a:hlinkClick r:id="rId2"/>
              </a:rPr>
              <a:t>barry.perlmutter@bhs-filtration.com</a:t>
            </a:r>
            <a:endParaRPr lang="en-US" sz="2400" b="1" dirty="0">
              <a:solidFill>
                <a:prstClr val="black"/>
              </a:solidFill>
            </a:endParaRPr>
          </a:p>
          <a:p>
            <a:pPr marL="540000" indent="-396000" algn="just">
              <a:buSzPct val="70000"/>
            </a:pPr>
            <a:endParaRPr lang="en-US" sz="1200" b="1" dirty="0">
              <a:solidFill>
                <a:prstClr val="black"/>
              </a:solidFill>
            </a:endParaRPr>
          </a:p>
          <a:p>
            <a:pPr marL="540000" indent="-396000" algn="just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Telephone: </a:t>
            </a:r>
            <a:r>
              <a:rPr lang="en-US" sz="2400" b="1" dirty="0">
                <a:solidFill>
                  <a:srgbClr val="B4CDFF">
                    <a:lumMod val="50000"/>
                  </a:srgbClr>
                </a:solidFill>
              </a:rPr>
              <a:t>(Office) 704.814.7661</a:t>
            </a:r>
          </a:p>
          <a:p>
            <a:pPr marL="540000" indent="-396000" algn="just">
              <a:buSzPct val="70000"/>
            </a:pPr>
            <a:endParaRPr lang="en-US" sz="1200" b="1" dirty="0">
              <a:solidFill>
                <a:prstClr val="black"/>
              </a:solidFill>
            </a:endParaRPr>
          </a:p>
          <a:p>
            <a:pPr marL="540000" indent="-396000" algn="just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BHS Blog:   </a:t>
            </a:r>
            <a:r>
              <a:rPr lang="en-US" sz="2400" b="1" dirty="0">
                <a:solidFill>
                  <a:prstClr val="black"/>
                </a:solidFill>
                <a:hlinkClick r:id="rId3"/>
              </a:rPr>
              <a:t>www.perlmutterunfiltered.com</a:t>
            </a:r>
            <a:endParaRPr lang="en-US" sz="2400" b="1" dirty="0">
              <a:solidFill>
                <a:prstClr val="black"/>
              </a:solidFill>
            </a:endParaRPr>
          </a:p>
          <a:p>
            <a:pPr marL="540000" indent="-396000">
              <a:buSzPct val="70000"/>
            </a:pPr>
            <a:endParaRPr lang="en-US" sz="1200" b="1" dirty="0">
              <a:solidFill>
                <a:prstClr val="black"/>
              </a:solidFill>
            </a:endParaRPr>
          </a:p>
          <a:p>
            <a:pPr marL="540000" indent="-396000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BHS Book: 	Practical Guides in Chemical Engineering: </a:t>
            </a:r>
          </a:p>
          <a:p>
            <a:pPr marL="540000" indent="-396000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			Solid-Liquid Filtration</a:t>
            </a:r>
          </a:p>
          <a:p>
            <a:pPr marL="540000" indent="-396000" algn="just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				Published by Elsevier</a:t>
            </a:r>
          </a:p>
          <a:p>
            <a:pPr marL="540000" indent="-396000" algn="just">
              <a:buSzPct val="70000"/>
            </a:pPr>
            <a:r>
              <a:rPr lang="en-US" sz="2400" b="1" dirty="0">
                <a:solidFill>
                  <a:prstClr val="black"/>
                </a:solidFill>
              </a:rPr>
              <a:t>				</a:t>
            </a:r>
            <a:r>
              <a:rPr lang="en-US" sz="2400" b="1" dirty="0">
                <a:solidFill>
                  <a:prstClr val="black"/>
                </a:solidFill>
                <a:hlinkClick r:id="rId4"/>
              </a:rPr>
              <a:t>www.bhs-filtration.com</a:t>
            </a:r>
            <a:endParaRPr lang="en-US" sz="2400" b="1" dirty="0">
              <a:solidFill>
                <a:prstClr val="black"/>
              </a:solidFill>
            </a:endParaRPr>
          </a:p>
          <a:p>
            <a:pPr marL="540000" indent="-396000" algn="just">
              <a:buSzPct val="70000"/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8601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itchFamily="34" charset="0"/>
                <a:ea typeface="+mj-ea"/>
                <a:cs typeface="+mj-cs"/>
              </a:rPr>
              <a:t>BHS-Sonthofen Inc.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3" y="3683308"/>
            <a:ext cx="74269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007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6" y="411957"/>
            <a:ext cx="8308975" cy="540544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BHS-Filtration New Location </a:t>
            </a:r>
          </a:p>
        </p:txBody>
      </p:sp>
      <p:sp>
        <p:nvSpPr>
          <p:cNvPr id="7171" name="Rectangle 184"/>
          <p:cNvSpPr>
            <a:spLocks noChangeArrowheads="1"/>
          </p:cNvSpPr>
          <p:nvPr/>
        </p:nvSpPr>
        <p:spPr bwMode="auto">
          <a:xfrm>
            <a:off x="471488" y="3824287"/>
            <a:ext cx="1960562" cy="3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0">
            <a:spAutoFit/>
          </a:bodyPr>
          <a:lstStyle/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211008" y="91822"/>
            <a:ext cx="8018592" cy="8298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BHS-Sonthofen Inc.: Charlotte, NC  </a:t>
            </a:r>
          </a:p>
          <a:p>
            <a:pPr algn="l">
              <a:defRPr/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Process Filtration, Drying &amp; Mixing </a:t>
            </a:r>
          </a:p>
        </p:txBody>
      </p:sp>
      <p:pic>
        <p:nvPicPr>
          <p:cNvPr id="1026" name="Picture 2" descr="C:\Users\bperlmutter\AppData\Local\Microsoft\Windows\Temporary Internet Files\Content.Outlook\H0Y9VU6L\IMG_3310A Low R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4185"/>
            <a:ext cx="7315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4058719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71450"/>
            <a:ext cx="7924799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BHS-Sonthofen Inc.: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Process Technologies  </a:t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047750"/>
            <a:ext cx="87629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BHS Process Filtration </a:t>
            </a:r>
          </a:p>
          <a:p>
            <a:pPr marL="1142794" lvl="2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Batch &amp; Continuous</a:t>
            </a:r>
          </a:p>
          <a:p>
            <a:pPr marL="1142794" lvl="2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Pressure &amp; Vacuum</a:t>
            </a:r>
          </a:p>
          <a:p>
            <a:pPr marL="1142794" lvl="2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High Solids (50%) to Clarification (&lt;1%)</a:t>
            </a:r>
          </a:p>
          <a:p>
            <a:pPr marL="342812" lvl="1">
              <a:defRPr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228630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AVA Process Drying, Mixing &amp; Reacting</a:t>
            </a:r>
          </a:p>
          <a:p>
            <a:pPr marL="1142794" lvl="2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Batch &amp; Continuous</a:t>
            </a:r>
          </a:p>
          <a:p>
            <a:pPr marL="1142794" lvl="2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Vertical &amp; Horizontal </a:t>
            </a:r>
          </a:p>
          <a:p>
            <a:pPr marL="1142794" lvl="2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Bone-Dry Powder</a:t>
            </a:r>
          </a:p>
          <a:p>
            <a:pPr marL="342812" lvl="1">
              <a:defRPr/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BHS &amp; AVA “Integrated-Continuum” Process Solutions</a:t>
            </a:r>
          </a:p>
        </p:txBody>
      </p:sp>
    </p:spTree>
    <p:extLst>
      <p:ext uri="{BB962C8B-B14F-4D97-AF65-F5344CB8AC3E}">
        <p14:creationId xmlns:p14="http://schemas.microsoft.com/office/powerpoint/2010/main" val="363886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89952"/>
              </p:ext>
            </p:extLst>
          </p:nvPr>
        </p:nvGraphicFramePr>
        <p:xfrm>
          <a:off x="626022" y="2800350"/>
          <a:ext cx="8091487" cy="49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Candle Filter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21" marR="84421" marT="34183" marB="341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Pressure Plate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Filter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21" marR="84421" marT="34183" marB="341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         Autopress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21" marR="84421" marT="34183" marB="341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27608"/>
              </p:ext>
            </p:extLst>
          </p:nvPr>
        </p:nvGraphicFramePr>
        <p:xfrm>
          <a:off x="403225" y="1047750"/>
          <a:ext cx="8089900" cy="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Rotary Pressure Filter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33230" marR="33230" marT="27003" marB="270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Continuous-Indexing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Belt Filter</a:t>
                      </a:r>
                    </a:p>
                    <a:p>
                      <a:pPr marL="0" indent="0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33230" marR="33230" marT="27003" marB="270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         Rubber Belt Filter</a:t>
                      </a:r>
                    </a:p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33230" marR="33230" marT="27003" marB="270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7627" y="228600"/>
            <a:ext cx="7673975" cy="540544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BHS Process Filtration Technology </a:t>
            </a:r>
          </a:p>
        </p:txBody>
      </p:sp>
      <p:pic>
        <p:nvPicPr>
          <p:cNvPr id="21516" name="Picture 5" descr="C:\Dokumente und Einstellungen\P9305\Desktop\band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28750"/>
            <a:ext cx="2576512" cy="120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7" name="Picture 9" descr="W:\FP\FOTOS\Autopress\W-Nr.305013\305 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181350"/>
            <a:ext cx="2419350" cy="1418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8" name="Grafik 11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21" y="3142059"/>
            <a:ext cx="1417638" cy="149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9" name="Picture 2" descr="C:\Dokumente und Einstellungen\P9305\Desktop\Traggurtfil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19" y="1428750"/>
            <a:ext cx="2679700" cy="99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8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14" y="3181350"/>
            <a:ext cx="2579660" cy="144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9" y="1428750"/>
            <a:ext cx="1430020" cy="118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1888024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516" y="171450"/>
            <a:ext cx="6120680" cy="576064"/>
          </a:xfrm>
        </p:spPr>
        <p:txBody>
          <a:bodyPr>
            <a:normAutofit/>
          </a:bodyPr>
          <a:lstStyle/>
          <a:p>
            <a:r>
              <a:rPr lang="en-US" noProof="0" dirty="0"/>
              <a:t>Scope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5FB-AF2E-4442-BC51-5CACF8B2CAED}" type="slidenum">
              <a:rPr lang="de-DE" smtClean="0">
                <a:solidFill>
                  <a:srgbClr val="828282"/>
                </a:solidFill>
              </a:rPr>
              <a:pPr/>
              <a:t>5</a:t>
            </a:fld>
            <a:endParaRPr lang="de-DE">
              <a:solidFill>
                <a:srgbClr val="828282"/>
              </a:solidFill>
            </a:endParaRPr>
          </a:p>
        </p:txBody>
      </p:sp>
      <p:grpSp>
        <p:nvGrpSpPr>
          <p:cNvPr id="19" name="Product active"/>
          <p:cNvGrpSpPr/>
          <p:nvPr/>
        </p:nvGrpSpPr>
        <p:grpSpPr>
          <a:xfrm>
            <a:off x="865962" y="1123396"/>
            <a:ext cx="3778046" cy="707889"/>
            <a:chOff x="755576" y="1563638"/>
            <a:chExt cx="2730277" cy="418274"/>
          </a:xfrm>
        </p:grpSpPr>
        <p:sp>
          <p:nvSpPr>
            <p:cNvPr id="20" name="Rechteck Product active"/>
            <p:cNvSpPr/>
            <p:nvPr/>
          </p:nvSpPr>
          <p:spPr>
            <a:xfrm>
              <a:off x="755576" y="1563638"/>
              <a:ext cx="2730277" cy="400110"/>
            </a:xfrm>
            <a:prstGeom prst="roundRect">
              <a:avLst/>
            </a:prstGeom>
            <a:gradFill flip="none" rotWithShape="1">
              <a:gsLst>
                <a:gs pos="0">
                  <a:srgbClr val="1468B0"/>
                </a:gs>
                <a:gs pos="100000">
                  <a:srgbClr val="0099E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Textfeld Product active"/>
            <p:cNvSpPr txBox="1"/>
            <p:nvPr/>
          </p:nvSpPr>
          <p:spPr>
            <a:xfrm>
              <a:off x="755576" y="1563640"/>
              <a:ext cx="2730277" cy="41827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Horizontal</a:t>
              </a:r>
            </a:p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Capacities to 30,000 liters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Product active"/>
          <p:cNvGrpSpPr/>
          <p:nvPr/>
        </p:nvGrpSpPr>
        <p:grpSpPr>
          <a:xfrm>
            <a:off x="5181600" y="1123392"/>
            <a:ext cx="3733800" cy="707893"/>
            <a:chOff x="755576" y="1563638"/>
            <a:chExt cx="2736304" cy="600130"/>
          </a:xfrm>
        </p:grpSpPr>
        <p:sp>
          <p:nvSpPr>
            <p:cNvPr id="23" name="Rechteck Product active"/>
            <p:cNvSpPr/>
            <p:nvPr/>
          </p:nvSpPr>
          <p:spPr>
            <a:xfrm>
              <a:off x="755576" y="1563638"/>
              <a:ext cx="2730277" cy="400110"/>
            </a:xfrm>
            <a:prstGeom prst="roundRect">
              <a:avLst/>
            </a:prstGeom>
            <a:gradFill flip="none" rotWithShape="1">
              <a:gsLst>
                <a:gs pos="0">
                  <a:srgbClr val="1468B0"/>
                </a:gs>
                <a:gs pos="100000">
                  <a:srgbClr val="0099E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Textfeld Product active"/>
            <p:cNvSpPr txBox="1"/>
            <p:nvPr/>
          </p:nvSpPr>
          <p:spPr>
            <a:xfrm>
              <a:off x="755576" y="1563638"/>
              <a:ext cx="2736304" cy="60013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Vertical</a:t>
              </a:r>
            </a:p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Capacities to 1000 m</a:t>
              </a:r>
              <a:r>
                <a:rPr lang="en-US" sz="2000" b="1" baseline="30000" dirty="0">
                  <a:solidFill>
                    <a:prstClr val="white"/>
                  </a:solidFill>
                </a:rPr>
                <a:t>3</a:t>
              </a:r>
              <a:r>
                <a:rPr lang="en-US" sz="2000" b="1" dirty="0">
                  <a:solidFill>
                    <a:prstClr val="white"/>
                  </a:solidFill>
                </a:rPr>
                <a:t>/hour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Product active"/>
          <p:cNvGrpSpPr/>
          <p:nvPr/>
        </p:nvGrpSpPr>
        <p:grpSpPr>
          <a:xfrm>
            <a:off x="-108520" y="3755816"/>
            <a:ext cx="1169721" cy="400110"/>
            <a:chOff x="755576" y="1563638"/>
            <a:chExt cx="2736304" cy="43809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29" name="Rechteck Product active"/>
            <p:cNvSpPr/>
            <p:nvPr/>
          </p:nvSpPr>
          <p:spPr>
            <a:xfrm>
              <a:off x="755576" y="1563639"/>
              <a:ext cx="2730278" cy="400110"/>
            </a:xfrm>
            <a:prstGeom prst="roundRect">
              <a:avLst/>
            </a:prstGeom>
            <a:gradFill flip="none" rotWithShape="1">
              <a:gsLst>
                <a:gs pos="0">
                  <a:srgbClr val="1468B0"/>
                </a:gs>
                <a:gs pos="100000">
                  <a:srgbClr val="0099E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0" name="Textfeld Product active"/>
            <p:cNvSpPr txBox="1"/>
            <p:nvPr/>
          </p:nvSpPr>
          <p:spPr>
            <a:xfrm>
              <a:off x="755576" y="1563638"/>
              <a:ext cx="2736304" cy="43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Frutiger LT 65 Bold" panose="020B0803030504020204" pitchFamily="34" charset="0"/>
                </a:rPr>
                <a:t>Dryers</a:t>
              </a:r>
            </a:p>
          </p:txBody>
        </p:sp>
      </p:grpSp>
      <p:grpSp>
        <p:nvGrpSpPr>
          <p:cNvPr id="32" name="Product active"/>
          <p:cNvGrpSpPr/>
          <p:nvPr/>
        </p:nvGrpSpPr>
        <p:grpSpPr>
          <a:xfrm>
            <a:off x="-108520" y="2427734"/>
            <a:ext cx="1169721" cy="400110"/>
            <a:chOff x="755576" y="1563638"/>
            <a:chExt cx="2736304" cy="438092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3" name="Rechteck Product active"/>
            <p:cNvSpPr/>
            <p:nvPr/>
          </p:nvSpPr>
          <p:spPr>
            <a:xfrm>
              <a:off x="755576" y="1563638"/>
              <a:ext cx="2730277" cy="400110"/>
            </a:xfrm>
            <a:prstGeom prst="roundRect">
              <a:avLst/>
            </a:prstGeom>
            <a:gradFill flip="none" rotWithShape="1">
              <a:gsLst>
                <a:gs pos="0">
                  <a:srgbClr val="1468B0"/>
                </a:gs>
                <a:gs pos="100000">
                  <a:srgbClr val="0099E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4" name="Textfeld Product active"/>
            <p:cNvSpPr txBox="1"/>
            <p:nvPr/>
          </p:nvSpPr>
          <p:spPr>
            <a:xfrm>
              <a:off x="755576" y="1563638"/>
              <a:ext cx="2736304" cy="43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prstClr val="white"/>
                  </a:solidFill>
                  <a:latin typeface="Frutiger LT 65 Bold" panose="020B0803030504020204" pitchFamily="34" charset="0"/>
                </a:rPr>
                <a:t>Mixers</a:t>
              </a:r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2" y="1944478"/>
            <a:ext cx="1909490" cy="5269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2" y="3495526"/>
            <a:ext cx="1830349" cy="88600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94222"/>
            <a:ext cx="1965516" cy="433512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7" y="2762389"/>
            <a:ext cx="1782639" cy="30010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78" y="2654985"/>
            <a:ext cx="648072" cy="44168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37056"/>
            <a:ext cx="1840588" cy="802941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4335"/>
            <a:ext cx="648072" cy="115233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4418"/>
            <a:ext cx="652816" cy="1152332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61982"/>
            <a:ext cx="841952" cy="917038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2400" y="228600"/>
            <a:ext cx="8141872" cy="5405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algn="l" defTabSz="91435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Frutiger LT 65 Bold" panose="020B08030305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/>
                </a:solidFill>
                <a:latin typeface="Arial" pitchFamily="34" charset="0"/>
              </a:rPr>
              <a:t>AVA Mixer &amp; Dryer Technologies</a:t>
            </a: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4418"/>
            <a:ext cx="720080" cy="984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962" y="4476750"/>
            <a:ext cx="742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Design Conditions:  FV to 30 bar; -30°C to 700°C</a:t>
            </a:r>
          </a:p>
        </p:txBody>
      </p:sp>
    </p:spTree>
    <p:extLst>
      <p:ext uri="{BB962C8B-B14F-4D97-AF65-F5344CB8AC3E}">
        <p14:creationId xmlns:p14="http://schemas.microsoft.com/office/powerpoint/2010/main" val="93861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062888"/>
            <a:ext cx="8610600" cy="37186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1468B0"/>
              </a:buClr>
              <a:buSzPct val="75000"/>
            </a:pPr>
            <a:r>
              <a:rPr lang="en-US" sz="2800" b="1" dirty="0">
                <a:latin typeface="Arial" panose="020B0604020202020204" pitchFamily="34" charset="0"/>
              </a:rPr>
              <a:t>Mixing/Homogenizing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468B0"/>
              </a:buClr>
              <a:buSzPct val="75000"/>
            </a:pPr>
            <a:r>
              <a:rPr lang="en-US" sz="2800" b="1" dirty="0">
                <a:latin typeface="Arial" panose="020B0604020202020204" pitchFamily="34" charset="0"/>
              </a:rPr>
              <a:t>Drying/Humidifying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468B0"/>
              </a:buClr>
              <a:buSzPct val="75000"/>
            </a:pPr>
            <a:r>
              <a:rPr lang="en-US" sz="2800" b="1" dirty="0">
                <a:latin typeface="Arial" panose="020B0604020202020204" pitchFamily="34" charset="0"/>
              </a:rPr>
              <a:t>Reacting/Crystallizing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468B0"/>
              </a:buClr>
              <a:buSzPct val="75000"/>
            </a:pPr>
            <a:r>
              <a:rPr lang="en-US" sz="2800" b="1" dirty="0">
                <a:latin typeface="Arial" panose="020B0604020202020204" pitchFamily="34" charset="0"/>
              </a:rPr>
              <a:t>Evaporating/Cooling/Stripping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468B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</a:rPr>
              <a:t>Sterilizing/Roasting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1468B0"/>
              </a:buClr>
              <a:buSzPct val="75000"/>
            </a:pPr>
            <a:r>
              <a:rPr lang="en-US" sz="2800" b="1" dirty="0">
                <a:latin typeface="Arial" panose="020B0604020202020204" pitchFamily="34" charset="0"/>
              </a:rPr>
              <a:t>Granulating</a:t>
            </a:r>
          </a:p>
          <a:p>
            <a:pPr>
              <a:spcBef>
                <a:spcPts val="0"/>
              </a:spcBef>
              <a:buClr>
                <a:srgbClr val="1468B0"/>
              </a:buClr>
              <a:buSzPct val="75000"/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1468B0"/>
              </a:buClr>
              <a:buSzPct val="75000"/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1468B0"/>
              </a:buClr>
              <a:buSzPct val="75000"/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E5FB-AF2E-4442-BC51-5CACF8B2CAED}" type="slidenum">
              <a:rPr lang="de-DE" smtClean="0">
                <a:solidFill>
                  <a:srgbClr val="828282"/>
                </a:solidFill>
              </a:rPr>
              <a:pPr/>
              <a:t>6</a:t>
            </a:fld>
            <a:endParaRPr lang="de-DE">
              <a:solidFill>
                <a:srgbClr val="828282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52400" y="228600"/>
            <a:ext cx="8077200" cy="5405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Autofit/>
          </a:bodyPr>
          <a:lstStyle>
            <a:lvl1pPr algn="l" defTabSz="91435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Frutiger LT 65 Bold" panose="020B08030305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3600" dirty="0">
                <a:solidFill>
                  <a:schemeClr val="tx1"/>
                </a:solidFill>
                <a:latin typeface="Arial" pitchFamily="34" charset="0"/>
              </a:rPr>
              <a:t>BHS-AVA Mixer &amp; Dryer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51840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05800" cy="895350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+mj-cs"/>
              </a:rPr>
              <a:t>BHS Process Capabilities &amp; Solutions</a:t>
            </a:r>
            <a:endParaRPr lang="de-DE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1047750"/>
            <a:ext cx="8763000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Char char="•"/>
            </a:pPr>
            <a:r>
              <a:rPr lang="en-US" sz="2800" dirty="0">
                <a:latin typeface="+mn-lt"/>
              </a:rPr>
              <a:t>Process Filtration Design with Lab &amp; On-Site   Pilot Testing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800" dirty="0">
                <a:latin typeface="+mn-lt"/>
              </a:rPr>
              <a:t>Lab Filters in 316 Ti, PP and Tantaline for Corrosive Materials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800" dirty="0">
                <a:latin typeface="+mn-lt"/>
              </a:rPr>
              <a:t>Drying, Mixing, Reacting Test Center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800" dirty="0">
                <a:latin typeface="+mn-lt"/>
              </a:rPr>
              <a:t>Special Programs for Long-Term Rentals and Lease-Buy Options</a:t>
            </a:r>
          </a:p>
          <a:p>
            <a:pPr eaLnBrk="1" hangingPunct="1">
              <a:spcBef>
                <a:spcPct val="0"/>
              </a:spcBef>
            </a:pPr>
            <a:endParaRPr lang="en-GB" sz="2800" dirty="0">
              <a:latin typeface="+mn-lt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64025" y="1524000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sz="16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122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05800" cy="895350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+mj-cs"/>
              </a:rPr>
              <a:t>BHS-AVA  Small Scale Solutions </a:t>
            </a:r>
            <a:endParaRPr lang="de-DE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64025" y="1524000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sz="1600" b="0" dirty="0"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2395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123951"/>
            <a:ext cx="152399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14704"/>
            <a:ext cx="1523999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0942" y="3649465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0.3 m2 Vacuum Belt Filter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4025" y="3649465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50-liter </a:t>
            </a:r>
            <a:r>
              <a:rPr lang="en-US" b="1" dirty="0"/>
              <a:t>Multipurpose Dryer-Mixer-Reactor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225" y="4095750"/>
            <a:ext cx="883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Rental, Lease-Purchase, Long-Term Production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&amp; Special  Requirements-Other Sizes Available</a:t>
            </a:r>
          </a:p>
        </p:txBody>
      </p:sp>
    </p:spTree>
    <p:extLst>
      <p:ext uri="{BB962C8B-B14F-4D97-AF65-F5344CB8AC3E}">
        <p14:creationId xmlns:p14="http://schemas.microsoft.com/office/powerpoint/2010/main" val="6967304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05800" cy="895350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cs typeface="+mj-cs"/>
              </a:rPr>
              <a:t>BHS-AVA Small Scale Solutions </a:t>
            </a:r>
            <a:endParaRPr lang="de-DE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64025" y="1524000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sz="1600" b="0" dirty="0">
              <a:latin typeface="Arial" pitchFamily="34" charset="0"/>
            </a:endParaRPr>
          </a:p>
        </p:txBody>
      </p:sp>
      <p:pic>
        <p:nvPicPr>
          <p:cNvPr id="6146" name="Picture 2" descr="C:\Users\gbergquist\PROOM\Sales Book VF\04 Pictures\02 BF\2012-06_Fotoshooting_BF050-030B ATEX_F-02021\BHS-BF 050-30B-001-sk_fre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9399"/>
            <a:ext cx="294783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000" y="392944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252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Enclosed </a:t>
            </a:r>
          </a:p>
          <a:p>
            <a:pPr algn="ctr">
              <a:defRPr/>
            </a:pPr>
            <a:r>
              <a:rPr lang="en-GB" b="1" dirty="0">
                <a:solidFill>
                  <a:srgbClr val="252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Belt Filter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t="14847" r="16667" b="7254"/>
          <a:stretch/>
        </p:blipFill>
        <p:spPr bwMode="auto">
          <a:xfrm>
            <a:off x="3666903" y="1058018"/>
            <a:ext cx="181019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965356" y="3923218"/>
            <a:ext cx="3213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252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 </a:t>
            </a:r>
          </a:p>
          <a:p>
            <a:pPr algn="ctr">
              <a:defRPr/>
            </a:pPr>
            <a:r>
              <a:rPr lang="en-GB" b="1" dirty="0">
                <a:solidFill>
                  <a:srgbClr val="252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Candle Filter</a:t>
            </a:r>
          </a:p>
        </p:txBody>
      </p:sp>
      <p:pic>
        <p:nvPicPr>
          <p:cNvPr id="3" name="Picture 2" descr="A picture containing man, sitting, boat, dog&#10;&#10;Description automatically generated">
            <a:extLst>
              <a:ext uri="{FF2B5EF4-FFF2-40B4-BE49-F238E27FC236}">
                <a16:creationId xmlns:a16="http://schemas.microsoft.com/office/drawing/2014/main" id="{303F8D3B-5A17-4E1C-8058-CC6CE7D2C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28" y="1286618"/>
            <a:ext cx="295539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BCAF71-BB1A-425B-92BA-506FB9783440}"/>
              </a:ext>
            </a:extLst>
          </p:cNvPr>
          <p:cNvSpPr txBox="1"/>
          <p:nvPr/>
        </p:nvSpPr>
        <p:spPr>
          <a:xfrm>
            <a:off x="6152504" y="392261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AutoPress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Pharma Filter Press </a:t>
            </a:r>
          </a:p>
        </p:txBody>
      </p:sp>
    </p:spTree>
    <p:extLst>
      <p:ext uri="{BB962C8B-B14F-4D97-AF65-F5344CB8AC3E}">
        <p14:creationId xmlns:p14="http://schemas.microsoft.com/office/powerpoint/2010/main" val="41093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HS-PPT-Master16zu9_2017">
  <a:themeElements>
    <a:clrScheme name="BHS">
      <a:dk1>
        <a:srgbClr val="464653"/>
      </a:dk1>
      <a:lt1>
        <a:srgbClr val="FFFFFF"/>
      </a:lt1>
      <a:dk2>
        <a:srgbClr val="252B78"/>
      </a:dk2>
      <a:lt2>
        <a:srgbClr val="D7D7D7"/>
      </a:lt2>
      <a:accent1>
        <a:srgbClr val="252B78"/>
      </a:accent1>
      <a:accent2>
        <a:srgbClr val="0064B9"/>
      </a:accent2>
      <a:accent3>
        <a:srgbClr val="B4CDFF"/>
      </a:accent3>
      <a:accent4>
        <a:srgbClr val="828282"/>
      </a:accent4>
      <a:accent5>
        <a:srgbClr val="BEBEBE"/>
      </a:accent5>
      <a:accent6>
        <a:srgbClr val="D7D7D7"/>
      </a:accent6>
      <a:hlink>
        <a:srgbClr val="252B78"/>
      </a:hlink>
      <a:folHlink>
        <a:srgbClr val="8282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BHS-PPT-Master16zu9_2017</Template>
  <TotalTime>465</TotalTime>
  <Words>416</Words>
  <Application>Microsoft Office PowerPoint</Application>
  <PresentationFormat>On-screen Show (16:9)</PresentationFormat>
  <Paragraphs>94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Frutiger LT 55 Roman</vt:lpstr>
      <vt:lpstr>Frutiger LT 65 Bold</vt:lpstr>
      <vt:lpstr>Times New Roman</vt:lpstr>
      <vt:lpstr>Wingdings</vt:lpstr>
      <vt:lpstr>Wingdings 3</vt:lpstr>
      <vt:lpstr>BHS-PPT-Master16zu9_2017</vt:lpstr>
      <vt:lpstr>  Overview of BHS Process Technologies:  Filtration, Cake Washing, Dewatering &amp;  Drying, Mixing &amp; Reacting  Barry A. Perlmutter President &amp; Managing Director  </vt:lpstr>
      <vt:lpstr>BHS-Filtration New Location </vt:lpstr>
      <vt:lpstr>PowerPoint Presentation</vt:lpstr>
      <vt:lpstr>BHS Process Filtration Technology </vt:lpstr>
      <vt:lpstr>Scope</vt:lpstr>
      <vt:lpstr>PowerPoint Presentation</vt:lpstr>
      <vt:lpstr>BHS Process Capabilities &amp; Solutions</vt:lpstr>
      <vt:lpstr>BHS-AVA  Small Scale Solutions </vt:lpstr>
      <vt:lpstr>BHS-AVA Small Scale Solutions </vt:lpstr>
      <vt:lpstr>Summary:  BHS Process Solutions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Perlmutter</dc:creator>
  <cp:lastModifiedBy>Barry Perlmutter</cp:lastModifiedBy>
  <cp:revision>41</cp:revision>
  <cp:lastPrinted>2020-02-07T16:16:46Z</cp:lastPrinted>
  <dcterms:created xsi:type="dcterms:W3CDTF">2018-01-26T18:33:27Z</dcterms:created>
  <dcterms:modified xsi:type="dcterms:W3CDTF">2020-02-07T16:16:57Z</dcterms:modified>
</cp:coreProperties>
</file>